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9"/>
  </p:notesMasterIdLst>
  <p:handoutMasterIdLst>
    <p:handoutMasterId r:id="rId60"/>
  </p:handoutMasterIdLst>
  <p:sldIdLst>
    <p:sldId id="355" r:id="rId7"/>
    <p:sldId id="360" r:id="rId8"/>
    <p:sldId id="361" r:id="rId9"/>
    <p:sldId id="364" r:id="rId10"/>
    <p:sldId id="363" r:id="rId11"/>
    <p:sldId id="366" r:id="rId12"/>
    <p:sldId id="367" r:id="rId13"/>
    <p:sldId id="368" r:id="rId14"/>
    <p:sldId id="369" r:id="rId15"/>
    <p:sldId id="370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402" r:id="rId42"/>
    <p:sldId id="399" r:id="rId43"/>
    <p:sldId id="400" r:id="rId44"/>
    <p:sldId id="401" r:id="rId45"/>
    <p:sldId id="403" r:id="rId46"/>
    <p:sldId id="407" r:id="rId47"/>
    <p:sldId id="408" r:id="rId48"/>
    <p:sldId id="409" r:id="rId49"/>
    <p:sldId id="410" r:id="rId50"/>
    <p:sldId id="411" r:id="rId51"/>
    <p:sldId id="412" r:id="rId52"/>
    <p:sldId id="406" r:id="rId53"/>
    <p:sldId id="371" r:id="rId54"/>
    <p:sldId id="385" r:id="rId55"/>
    <p:sldId id="372" r:id="rId56"/>
    <p:sldId id="362" r:id="rId57"/>
    <p:sldId id="365" r:id="rId58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9D9D9D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272" autoAdjust="0"/>
  </p:normalViewPr>
  <p:slideViewPr>
    <p:cSldViewPr snapToGrid="0">
      <p:cViewPr varScale="1">
        <p:scale>
          <a:sx n="138" d="100"/>
          <a:sy n="138" d="100"/>
        </p:scale>
        <p:origin x="87" y="195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09/06/2023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09/06/2023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3690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750" y="3093541"/>
            <a:ext cx="4254500" cy="17180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33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5240237" cy="351091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12974" y="1097007"/>
            <a:ext cx="2913017" cy="3510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8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6705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C09016-7246-276D-D15A-3FA354A041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009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2" r:id="rId2"/>
    <p:sldLayoutId id="2147483714" r:id="rId3"/>
    <p:sldLayoutId id="2147483713" r:id="rId4"/>
    <p:sldLayoutId id="2147483704" r:id="rId5"/>
    <p:sldLayoutId id="2147483657" r:id="rId6"/>
    <p:sldLayoutId id="2147483711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jpeg"/><Relationship Id="rId4" Type="http://schemas.openxmlformats.org/officeDocument/2006/relationships/image" Target="../media/image8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-journal.org/papers/q-2020-06-04-279/" TargetMode="External"/><Relationship Id="rId2" Type="http://schemas.openxmlformats.org/officeDocument/2006/relationships/hyperlink" Target="https://www.cda.cit.tum.de/files/eda/2020_iscas_efficient_correct_compilation_quantum_circuits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UQTTJV0ejfw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ox.ac.uk/people/bob.coecke/ZX-lectures_JPG.pdf" TargetMode="External"/><Relationship Id="rId2" Type="http://schemas.openxmlformats.org/officeDocument/2006/relationships/hyperlink" Target="https://quantum-journal.org/papers/q-2020-06-04-279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687883"/>
            <a:ext cx="8508999" cy="507368"/>
          </a:xfrm>
        </p:spPr>
        <p:txBody>
          <a:bodyPr/>
          <a:lstStyle/>
          <a:p>
            <a:pPr algn="ctr"/>
            <a:r>
              <a:rPr lang="de-DE" sz="36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36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62306" y="4013569"/>
            <a:ext cx="8508999" cy="442048"/>
          </a:xfrm>
        </p:spPr>
        <p:txBody>
          <a:bodyPr/>
          <a:lstStyle/>
          <a:p>
            <a:pPr algn="ctr"/>
            <a:r>
              <a:rPr lang="de-DE" sz="1800" dirty="0"/>
              <a:t>Manuel Lerchner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A88BFD98-8E0D-67F9-7DB8-0C9F94B3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22" y="1470055"/>
            <a:ext cx="5364555" cy="2268710"/>
          </a:xfrm>
          <a:prstGeom prst="rect">
            <a:avLst/>
          </a:prstGeom>
        </p:spPr>
      </p:pic>
      <p:sp>
        <p:nvSpPr>
          <p:cNvPr id="8" name="Rechteck 90">
            <a:extLst>
              <a:ext uri="{FF2B5EF4-FFF2-40B4-BE49-F238E27FC236}">
                <a16:creationId xmlns:a16="http://schemas.microsoft.com/office/drawing/2014/main" id="{C253D61A-9441-D575-0AF2-04428847087E}"/>
              </a:ext>
            </a:extLst>
          </p:cNvPr>
          <p:cNvSpPr/>
          <p:nvPr/>
        </p:nvSpPr>
        <p:spPr>
          <a:xfrm>
            <a:off x="3856140" y="4455617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09.06.2023</a:t>
            </a:fld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Optimizing a circuit classically is unpractical</a:t>
            </a:r>
          </a:p>
          <a:p>
            <a:pPr lvl="2"/>
            <a:r>
              <a:rPr lang="en-GB" dirty="0"/>
              <a:t>Finding an optimal simplification path is hard</a:t>
            </a:r>
          </a:p>
          <a:p>
            <a:pPr lvl="2"/>
            <a:r>
              <a:rPr lang="en-GB" dirty="0"/>
              <a:t>Huge number of identities to consider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ZX-Calculus solves this problem</a:t>
            </a:r>
          </a:p>
          <a:p>
            <a:pPr lvl="2"/>
            <a:r>
              <a:rPr lang="en-GB" dirty="0"/>
              <a:t>It has a massively reduced set of simplification rules</a:t>
            </a:r>
          </a:p>
          <a:p>
            <a:pPr lvl="2"/>
            <a:r>
              <a:rPr lang="en-GB" dirty="0"/>
              <a:t>Finding the optimal path is still hard, but its manageable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2FF72-925E-65CB-ADAE-FDC3185B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T-Count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53B8-D2EF-D373-5554-0821C757C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ED71-AB81-A0A8-00AD-00FC5DB3A2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Quantum computers are affected by noise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ea typeface="+mj-ea"/>
                <a:cs typeface="+mj-cs"/>
              </a:rPr>
              <a:t>Clifford+T</a:t>
            </a:r>
            <a:r>
              <a:rPr lang="en-US" sz="1800" dirty="0">
                <a:ea typeface="+mj-ea"/>
                <a:cs typeface="+mj-cs"/>
              </a:rPr>
              <a:t> Circuits can be made tolerant to noise</a:t>
            </a:r>
          </a:p>
          <a:p>
            <a:pPr lvl="2"/>
            <a:r>
              <a:rPr lang="en-US" dirty="0"/>
              <a:t>Problem: Many new T-Gates need to be introduced</a:t>
            </a:r>
          </a:p>
          <a:p>
            <a:pPr lvl="2"/>
            <a:r>
              <a:rPr lang="en-US" dirty="0"/>
              <a:t>Difficult to simulate (Hardware Limits, high latency)</a:t>
            </a:r>
          </a:p>
          <a:p>
            <a:r>
              <a:rPr lang="en-US" dirty="0"/>
              <a:t>ZX-Calculus can simplify such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7EC1A-EEDB-FD12-B2ED-6596C189AF02}"/>
              </a:ext>
            </a:extLst>
          </p:cNvPr>
          <p:cNvSpPr txBox="1"/>
          <p:nvPr/>
        </p:nvSpPr>
        <p:spPr>
          <a:xfrm>
            <a:off x="4426190" y="4647955"/>
            <a:ext cx="297709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Decomposition of a Toffoli Gate: </a:t>
            </a:r>
            <a:r>
              <a:rPr lang="en-GB" sz="1200" dirty="0" err="1">
                <a:latin typeface="+mn-lt"/>
              </a:rPr>
              <a:t>TCount</a:t>
            </a:r>
            <a:r>
              <a:rPr lang="en-GB" sz="1200" dirty="0">
                <a:latin typeface="+mn-lt"/>
              </a:rPr>
              <a:t> = 7</a:t>
            </a:r>
          </a:p>
        </p:txBody>
      </p:sp>
      <p:pic>
        <p:nvPicPr>
          <p:cNvPr id="25" name="Picture 6" descr="Electronics 10 00703 g002">
            <a:extLst>
              <a:ext uri="{FF2B5EF4-FFF2-40B4-BE49-F238E27FC236}">
                <a16:creationId xmlns:a16="http://schemas.microsoft.com/office/drawing/2014/main" id="{C0F8AAA7-242A-2FDA-7524-D57333F374E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12" y="3339067"/>
            <a:ext cx="5662575" cy="12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Background: Category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</p:spPr>
            <p:txBody>
              <a:bodyPr/>
              <a:lstStyle/>
              <a:p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dirty="0"/>
                  <a:t>consists of </a:t>
                </a:r>
                <a:r>
                  <a:rPr lang="en-GB" b="1" dirty="0"/>
                  <a:t>objects</a:t>
                </a:r>
                <a:r>
                  <a:rPr lang="en-GB" dirty="0"/>
                  <a:t> and </a:t>
                </a:r>
                <a:r>
                  <a:rPr lang="en-GB" b="1" dirty="0"/>
                  <a:t>arrows</a:t>
                </a:r>
                <a:r>
                  <a:rPr lang="en-GB" dirty="0"/>
                  <a:t> (/morphisms)</a:t>
                </a:r>
              </a:p>
              <a:p>
                <a:pPr lvl="2"/>
                <a:r>
                  <a:rPr lang="en-GB" dirty="0"/>
                  <a:t>Objects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Morphisms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has an identity function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Represent </a:t>
                </a:r>
                <a:r>
                  <a:rPr lang="en-GB" i="1" dirty="0"/>
                  <a:t>loops</a:t>
                </a:r>
                <a:r>
                  <a:rPr lang="en-GB" dirty="0"/>
                  <a:t> in the diagram</a:t>
                </a:r>
              </a:p>
              <a:p>
                <a:r>
                  <a:rPr lang="en-GB" dirty="0"/>
                  <a:t>Naturally there exists an associative 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dirty="0"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</m:d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Which is just the application of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and then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in a sequence</a:t>
                </a:r>
              </a:p>
              <a:p>
                <a:pPr lvl="2"/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GB" dirty="0"/>
                  <a:t>Composition with 𝑖𝑑 does nothing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  <a:blipFill>
                <a:blip r:embed="rId2"/>
                <a:stretch>
                  <a:fillRect l="-576" b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05AB2-49D0-519D-94B8-41FEEE9AB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8627" y="1031964"/>
            <a:ext cx="1699378" cy="33408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/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/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5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800" dirty="0"/>
                  <a:t>with:</a:t>
                </a:r>
                <a:endParaRPr lang="en-US" dirty="0"/>
              </a:p>
              <a:p>
                <a:pPr lvl="2"/>
                <a:r>
                  <a:rPr lang="en-US" dirty="0"/>
                  <a:t>An associative Bifunctor: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⊗: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special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all objects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For the morphisms: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</a:t>
                </a:r>
                <a:r>
                  <a:rPr lang="en-US" i="1" dirty="0"/>
                  <a:t>apply</a:t>
                </a:r>
                <a:r>
                  <a:rPr lang="en-US" dirty="0"/>
                  <a:t> them in </a:t>
                </a:r>
                <a:r>
                  <a:rPr lang="en-US" i="1" dirty="0"/>
                  <a:t>parallel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So far: Very similar to regular circuit calculations</a:t>
                </a:r>
              </a:p>
              <a:p>
                <a:pPr lvl="2"/>
                <a:r>
                  <a:rPr lang="en-US" dirty="0"/>
                  <a:t>Matrix product for sequential gates</a:t>
                </a:r>
              </a:p>
              <a:p>
                <a:pPr lvl="2"/>
                <a:r>
                  <a:rPr lang="en-US" dirty="0"/>
                  <a:t>Tensor product for parallel gates</a:t>
                </a:r>
                <a:endParaRPr lang="en-US" sz="1600" dirty="0">
                  <a:ea typeface="+mj-ea"/>
                  <a:cs typeface="+mj-cs"/>
                </a:endParaRP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ADD336-A195-C9A9-AEFB-5F61A293F2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640" y="2715106"/>
            <a:ext cx="3111235" cy="1887384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689054-D3F5-D9B2-4D0D-FC1A36C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721" y="769423"/>
            <a:ext cx="2471075" cy="164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/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/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7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morphisms in Monoidal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Preparing States: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Ket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Creates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out of nothing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sz="1800" dirty="0">
                    <a:ea typeface="+mj-ea"/>
                    <a:cs typeface="+mj-cs"/>
                  </a:rPr>
                  <a:t>Erasing States: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(Bra)</a:t>
                </a:r>
              </a:p>
              <a:p>
                <a:pPr lvl="2"/>
                <a:r>
                  <a:rPr lang="en-GB" dirty="0"/>
                  <a:t>Deletes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endParaRPr lang="en-GB" sz="2000" dirty="0">
                  <a:ea typeface="+mj-ea"/>
                  <a:cs typeface="+mj-cs"/>
                </a:endParaRPr>
              </a:p>
              <a:p>
                <a:pPr lvl="1"/>
                <a:endParaRPr lang="en-GB" dirty="0"/>
              </a:p>
              <a:p>
                <a:pPr marL="176213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C5AB14-9A31-7F1D-16D6-AA2B5092E6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61" y="1192687"/>
            <a:ext cx="2073728" cy="3052341"/>
          </a:xfrm>
        </p:spPr>
      </p:pic>
    </p:spTree>
    <p:extLst>
      <p:ext uri="{BB962C8B-B14F-4D97-AF65-F5344CB8AC3E}">
        <p14:creationId xmlns:p14="http://schemas.microsoft.com/office/powerpoint/2010/main" val="17528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Symmetric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Extend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with:</a:t>
                </a:r>
              </a:p>
              <a:p>
                <a:pPr lvl="2"/>
                <a:r>
                  <a:rPr lang="en-US" dirty="0"/>
                  <a:t>Special tensor product: Swap isomorphism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other rules must hold:</a:t>
                </a:r>
              </a:p>
              <a:p>
                <a:pPr lvl="2"/>
                <a:r>
                  <a:rPr lang="en-US" dirty="0"/>
                  <a:t>“Push through” rule</a:t>
                </a:r>
              </a:p>
              <a:p>
                <a:pPr lvl="2"/>
                <a:r>
                  <a:rPr lang="en-US" dirty="0"/>
                  <a:t>“Double Swap = Identity” rule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DEEBB37B-5FA6-7173-8920-D6B868E35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038" y="2712192"/>
            <a:ext cx="1209765" cy="20993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9B899B1-D8F6-6079-07E9-8CF592F4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323" y="859177"/>
            <a:ext cx="2262489" cy="1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Compact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If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has:</a:t>
                </a:r>
              </a:p>
              <a:p>
                <a:pPr lvl="2"/>
                <a:r>
                  <a:rPr lang="en-US" dirty="0"/>
                  <a:t>A dual object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Special morphisms:</a:t>
                </a:r>
              </a:p>
              <a:p>
                <a:pPr lvl="3"/>
                <a:r>
                  <a:rPr lang="en-US" i="1" dirty="0"/>
                  <a:t>Unit: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lvl="3"/>
                <a:r>
                  <a:rPr lang="de-DE" sz="1200" i="1" dirty="0" err="1"/>
                  <a:t>Counit</a:t>
                </a:r>
                <a:r>
                  <a:rPr lang="de-DE" i="1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combining rule must hold:</a:t>
                </a:r>
              </a:p>
              <a:p>
                <a:pPr lvl="2"/>
                <a:r>
                  <a:rPr lang="en-US" dirty="0"/>
                  <a:t>Meaning: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:r>
                  <a:rPr lang="de-DE" dirty="0"/>
                  <a:t>„Push </a:t>
                </a:r>
                <a:r>
                  <a:rPr lang="de-DE" dirty="0" err="1"/>
                  <a:t>through</a:t>
                </a:r>
                <a:r>
                  <a:rPr lang="de-DE" dirty="0"/>
                  <a:t>“ </a:t>
                </a:r>
                <a:r>
                  <a:rPr lang="de-DE" dirty="0" err="1"/>
                  <a:t>rule</a:t>
                </a:r>
                <a:r>
                  <a:rPr lang="de-DE" dirty="0"/>
                  <a:t> also </a:t>
                </a:r>
                <a:r>
                  <a:rPr lang="de-DE" dirty="0" err="1"/>
                  <a:t>holds</a:t>
                </a:r>
                <a:endParaRPr lang="de-DE" b="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Why do all this mathematical mess?</a:t>
                </a:r>
              </a:p>
              <a:p>
                <a:pPr lvl="2"/>
                <a:r>
                  <a:rPr lang="en-US" dirty="0"/>
                  <a:t>It can just be seen graphically!</a:t>
                </a:r>
              </a:p>
              <a:p>
                <a:pPr lvl="2"/>
                <a:r>
                  <a:rPr lang="en-US" dirty="0"/>
                  <a:t>Just follow the lines</a:t>
                </a:r>
              </a:p>
              <a:p>
                <a:pPr lvl="2"/>
                <a:r>
                  <a:rPr lang="en-US" dirty="0"/>
                  <a:t>“Only Topology Matters”</a:t>
                </a:r>
              </a:p>
              <a:p>
                <a:pPr lvl="2"/>
                <a:endParaRPr lang="en-US" dirty="0"/>
              </a:p>
              <a:p>
                <a:pPr marL="0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  <a:blipFill>
                <a:blip r:embed="rId2"/>
                <a:stretch>
                  <a:fillRect l="-698"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CD25C-8646-5174-D17C-AF756BBA6B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630" y="1542838"/>
            <a:ext cx="3361667" cy="9527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/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/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/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/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/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/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D2A31AA3-E677-E9F2-3481-48BE78C64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7096" y="2988057"/>
            <a:ext cx="2830734" cy="160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/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/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/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/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/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7F48-4EFD-6B45-E308-9ECEBF4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5CDD-70AA-E7FE-20FC-56DC7DDE4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Concrete Category: </a:t>
                </a:r>
                <a:r>
                  <a:rPr lang="en-US" sz="1800" b="1" dirty="0" err="1">
                    <a:ea typeface="+mj-ea"/>
                    <a:cs typeface="+mj-cs"/>
                  </a:rPr>
                  <a:t>FDHilb</a:t>
                </a:r>
                <a:endParaRPr lang="en-US" sz="1800" b="1" dirty="0">
                  <a:ea typeface="+mj-ea"/>
                  <a:cs typeface="+mj-cs"/>
                </a:endParaRPr>
              </a:p>
              <a:p>
                <a:pPr lvl="2"/>
                <a:r>
                  <a:rPr lang="en-US" dirty="0"/>
                  <a:t>Objects: Hilbert Spaces / (Vector Spaces)</a:t>
                </a:r>
              </a:p>
              <a:p>
                <a:pPr lvl="3"/>
                <a:r>
                  <a:rPr lang="de-DE" dirty="0"/>
                  <a:t>Concrete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Morphisms: Linear Maps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050" dirty="0"/>
              </a:p>
              <a:p>
                <a:pPr lvl="2"/>
                <a:r>
                  <a:rPr lang="en-US" dirty="0"/>
                  <a:t>Tensor Product: Kronecker Product</a:t>
                </a:r>
              </a:p>
              <a:p>
                <a:pPr lvl="2"/>
                <a:r>
                  <a:rPr lang="en-US" dirty="0"/>
                  <a:t>Composition: Matrix Product</a:t>
                </a:r>
              </a:p>
              <a:p>
                <a:r>
                  <a:rPr lang="en-GB" dirty="0"/>
                  <a:t>Skeleton of Entanglement Circuit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Create two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dirty="0"/>
                  <a:t> States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Hadamard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CNOT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/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blipFill>
                <a:blip r:embed="rId3"/>
                <a:stretch>
                  <a:fillRect r="-4070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CEC5BE-E8E0-A0B2-C432-D4B42ED227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662" y="1034752"/>
            <a:ext cx="1462700" cy="38463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/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blipFill>
                <a:blip r:embed="rId6"/>
                <a:stretch>
                  <a:fillRect l="-1250" r="-218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/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blipFill>
                <a:blip r:embed="rId7"/>
                <a:stretch>
                  <a:fillRect l="-4217" r="-421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3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D7C-18D4-6C1A-AB39-FECF605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ZX-Notation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1C8F5-529C-BD55-D577-92BA66D99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5769-1DE2-3203-6D82-84748346DB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481900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Main idea of ZX-Calculus </a:t>
            </a:r>
          </a:p>
          <a:p>
            <a:pPr lvl="2"/>
            <a:r>
              <a:rPr lang="en-US" dirty="0"/>
              <a:t>Represent quantum circuit visually as network of morphisms</a:t>
            </a:r>
          </a:p>
          <a:p>
            <a:pPr lvl="2"/>
            <a:r>
              <a:rPr lang="en-US" dirty="0"/>
              <a:t>Apply simplifications on the network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3"/>
            <a:r>
              <a:rPr lang="en-US" dirty="0"/>
              <a:t>If it looks like the same graph its the same thing</a:t>
            </a:r>
          </a:p>
          <a:p>
            <a:pPr lvl="3"/>
            <a:r>
              <a:rPr lang="en-US" dirty="0"/>
              <a:t>Guaranteed by the rules of the underlying Category</a:t>
            </a:r>
            <a:endParaRPr lang="en-US" sz="1050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circuit consists of the </a:t>
            </a:r>
            <a:r>
              <a:rPr lang="en-US" sz="1800" i="1" dirty="0">
                <a:ea typeface="+mj-ea"/>
                <a:cs typeface="+mj-cs"/>
              </a:rPr>
              <a:t>atoms</a:t>
            </a:r>
            <a:r>
              <a:rPr lang="en-US" sz="1800" dirty="0">
                <a:ea typeface="+mj-ea"/>
                <a:cs typeface="+mj-cs"/>
              </a:rPr>
              <a:t> of logic gates</a:t>
            </a:r>
          </a:p>
          <a:p>
            <a:pPr lvl="2"/>
            <a:r>
              <a:rPr lang="en-US" dirty="0"/>
              <a:t>We represent this atoms using spiders</a:t>
            </a:r>
            <a:endParaRPr lang="en-GB" dirty="0"/>
          </a:p>
          <a:p>
            <a:pPr lvl="2"/>
            <a:r>
              <a:rPr lang="en-GB" dirty="0"/>
              <a:t>Spiders represent the morphisms from before</a:t>
            </a:r>
            <a:endParaRPr lang="en-US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15544C7A-9BD6-A578-324D-20B111E39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8" r="7544"/>
          <a:stretch/>
        </p:blipFill>
        <p:spPr>
          <a:xfrm>
            <a:off x="5604682" y="898655"/>
            <a:ext cx="3454409" cy="16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GB" dirty="0"/>
                  <a:t>Spiders are the nodes in the graph</a:t>
                </a:r>
              </a:p>
              <a:p>
                <a:pPr lvl="2"/>
                <a:r>
                  <a:rPr lang="en-GB" dirty="0"/>
                  <a:t>Arbitrary number of inputs / outputs</a:t>
                </a:r>
              </a:p>
              <a:p>
                <a:pPr lvl="2"/>
                <a:r>
                  <a:rPr lang="en-GB" dirty="0"/>
                  <a:t>Represent linear maps</a:t>
                </a:r>
              </a:p>
              <a:p>
                <a:r>
                  <a:rPr lang="en-GB" dirty="0"/>
                  <a:t>Spider variations:</a:t>
                </a:r>
              </a:p>
              <a:p>
                <a:pPr lvl="2"/>
                <a:r>
                  <a:rPr lang="en-GB" dirty="0"/>
                  <a:t>Green 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Red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Can have a phase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6B1BE2D-E595-5994-3982-6A96DC91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270017" y="2691428"/>
            <a:ext cx="2269355" cy="18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1109F-31F9-197C-75E3-473170A151B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374789" y="662139"/>
            <a:ext cx="2059809" cy="19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FD9-911C-ACEF-7032-6E07878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ZX-Calculus?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23E2-AD87-179C-7F82-900F6FEC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885D0-D021-E9A7-D6B3-AA4A84F67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graphical language extending circuit diagrams</a:t>
            </a:r>
          </a:p>
          <a:p>
            <a:pPr lvl="2"/>
            <a:r>
              <a:rPr lang="en-US" dirty="0"/>
              <a:t>Allows breaking up logic gates into smaller </a:t>
            </a:r>
            <a:r>
              <a:rPr lang="en-US" i="1" dirty="0"/>
              <a:t>atoms</a:t>
            </a:r>
          </a:p>
          <a:p>
            <a:pPr lvl="2"/>
            <a:r>
              <a:rPr lang="en-US" dirty="0"/>
              <a:t>The resulting graph is a </a:t>
            </a:r>
            <a:r>
              <a:rPr lang="en-US" i="1" dirty="0"/>
              <a:t>low-level</a:t>
            </a:r>
            <a:r>
              <a:rPr lang="en-US" dirty="0"/>
              <a:t> representation of the circuit</a:t>
            </a:r>
          </a:p>
          <a:p>
            <a:r>
              <a:rPr lang="en-US" dirty="0"/>
              <a:t>Using transformations on those atoms we can visually deduce</a:t>
            </a:r>
          </a:p>
          <a:p>
            <a:pPr lvl="2"/>
            <a:r>
              <a:rPr lang="en-US" dirty="0"/>
              <a:t>Properties of circuits</a:t>
            </a:r>
          </a:p>
          <a:p>
            <a:pPr lvl="2"/>
            <a:r>
              <a:rPr lang="en-US" dirty="0"/>
              <a:t>Entangled states</a:t>
            </a:r>
          </a:p>
          <a:p>
            <a:pPr lvl="2"/>
            <a:r>
              <a:rPr lang="en-US" dirty="0"/>
              <a:t>How quantum protocols work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8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as linear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</p:spPr>
            <p:txBody>
              <a:bodyPr/>
              <a:lstStyle/>
              <a:p>
                <a:r>
                  <a:rPr lang="en-US" sz="1800" dirty="0"/>
                  <a:t>Each spider is a linear map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GB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000" dirty="0"/>
              </a:p>
              <a:p>
                <a:r>
                  <a:rPr lang="en-US" sz="1800" dirty="0"/>
                  <a:t>Example Spider: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represents a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dirty="0"/>
                  <a:t> matrix</a:t>
                </a:r>
                <a:endParaRPr lang="en-US" sz="1200" dirty="0"/>
              </a:p>
              <a:p>
                <a:pPr lvl="3"/>
                <a:r>
                  <a:rPr lang="en-US" dirty="0"/>
                  <a:t>Not unitary</a:t>
                </a:r>
              </a:p>
              <a:p>
                <a:pPr lvl="3"/>
                <a:r>
                  <a:rPr lang="en-US" dirty="0"/>
                  <a:t>Not even square</a:t>
                </a:r>
              </a:p>
              <a:p>
                <a:pPr lvl="2"/>
                <a:r>
                  <a:rPr lang="en-US" dirty="0"/>
                  <a:t>Spiders extend classical gates into non-dimensional matrices</a:t>
                </a: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6DE23A-3DC7-717A-9486-2B07EAE103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30987" y="712730"/>
            <a:ext cx="3575556" cy="11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7BFF7-F00D-3C1C-0B13-34F9EDA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26" y="2655617"/>
            <a:ext cx="2707277" cy="1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Basis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dirty="0"/>
                  <a:t>Spiders can represent States </a:t>
                </a:r>
                <a:r>
                  <a:rPr lang="en-GB" b="1" dirty="0"/>
                  <a:t>and</a:t>
                </a:r>
                <a:r>
                  <a:rPr lang="en-GB" dirty="0"/>
                  <a:t> Gates</a:t>
                </a:r>
              </a:p>
              <a:p>
                <a:pPr lvl="2"/>
                <a:r>
                  <a:rPr lang="en-GB" dirty="0"/>
                  <a:t>Global scalars are omitted</a:t>
                </a:r>
                <a:endParaRPr lang="en-US" dirty="0"/>
              </a:p>
              <a:p>
                <a:r>
                  <a:rPr lang="en-US" sz="1400" b="1" dirty="0"/>
                  <a:t>X-Basis: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∝|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GB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|−⟩</m:t>
                    </m:r>
                  </m:oMath>
                </a14:m>
                <a:endParaRPr lang="en-US" sz="1200" dirty="0"/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/>
                <a:r>
                  <a:rPr lang="en-US" sz="1400" b="1" dirty="0"/>
                  <a:t>Z-Basis: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AFB1A-94E9-6E38-B315-9FBA9EA2D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45017" y="1345157"/>
            <a:ext cx="1118031" cy="30186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/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/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/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FBF1221-687E-E94E-E372-40DFD644CF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73463" y="802568"/>
            <a:ext cx="2120193" cy="3318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Pauli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US" sz="1400" b="1" dirty="0"/>
                  <a:t>Pauli-Z: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1400" b="1" dirty="0"/>
                  <a:t>Pauli-X: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b="1" dirty="0">
                    <a:ea typeface="+mj-ea"/>
                    <a:cs typeface="+mj-cs"/>
                  </a:rPr>
                  <a:t>Pauli-Y: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b="1" dirty="0"/>
              </a:p>
              <a:p>
                <a:pPr lvl="2"/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967522" y="1139855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1139855"/>
                <a:ext cx="1147086" cy="382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/>
              <p:nvPr/>
            </p:nvSpPr>
            <p:spPr>
              <a:xfrm>
                <a:off x="7898942" y="2379311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942" y="2379311"/>
                <a:ext cx="1147086" cy="382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/>
              <p:nvPr/>
            </p:nvSpPr>
            <p:spPr>
              <a:xfrm>
                <a:off x="7967522" y="3618767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3618767"/>
                <a:ext cx="1147086" cy="382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Identity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</p:spPr>
            <p:txBody>
              <a:bodyPr/>
              <a:lstStyle/>
              <a:p>
                <a:r>
                  <a:rPr lang="en-US" dirty="0"/>
                  <a:t>Every unary spider with phase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dirty="0"/>
                  <a:t>is an identity matrix</a:t>
                </a:r>
              </a:p>
              <a:p>
                <a:pPr lvl="2"/>
                <a:r>
                  <a:rPr lang="en-US" dirty="0">
                    <a:ea typeface="+mj-ea"/>
                    <a:cs typeface="+mj-cs"/>
                  </a:rPr>
                  <a:t>If spider has no angle, it implicitly means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𝛼</m:t>
                    </m:r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This is an important rewrite rule!</a:t>
                </a:r>
              </a:p>
              <a:p>
                <a:pPr lvl="2"/>
                <a:r>
                  <a:rPr lang="en-US" dirty="0"/>
                  <a:t>Identity spiders can just be removed from the diagram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40DAA0-6087-826F-E7BF-55959338C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4387"/>
          <a:stretch/>
        </p:blipFill>
        <p:spPr>
          <a:xfrm>
            <a:off x="1009972" y="3695148"/>
            <a:ext cx="1281122" cy="128384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0AC01C5-4900-3445-057B-E7AB3B9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8" b="4612"/>
          <a:stretch/>
        </p:blipFill>
        <p:spPr>
          <a:xfrm>
            <a:off x="6637775" y="3705391"/>
            <a:ext cx="1281122" cy="127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DA98B-8929-FD46-7055-332687D0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1" r="9941" b="70159"/>
          <a:stretch/>
        </p:blipFill>
        <p:spPr>
          <a:xfrm>
            <a:off x="2442705" y="3835599"/>
            <a:ext cx="1389838" cy="1102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D2AB1-29C6-8A1F-2ECB-B8871D6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1" t="70250" r="13041" b="-91"/>
          <a:stretch/>
        </p:blipFill>
        <p:spPr>
          <a:xfrm>
            <a:off x="5096247" y="3860514"/>
            <a:ext cx="1389838" cy="110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/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blipFill>
                <a:blip r:embed="rId5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/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blipFill>
                <a:blip r:embed="rId6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/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blipFill>
                <a:blip r:embed="rId7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/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blipFill>
                <a:blip r:embed="rId8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907E2-C23D-46AD-510D-6BE99A937D10}"/>
              </a:ext>
            </a:extLst>
          </p:cNvPr>
          <p:cNvCxnSpPr/>
          <p:nvPr/>
        </p:nvCxnSpPr>
        <p:spPr>
          <a:xfrm>
            <a:off x="4144191" y="4337069"/>
            <a:ext cx="6433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</p:spPr>
            <p:txBody>
              <a:bodyPr/>
              <a:lstStyle/>
              <a:p>
                <a:r>
                  <a:rPr lang="en-US" dirty="0"/>
                  <a:t>Spiders can generate entangled States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Using the identity rule from before we get a CAP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20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dirty="0"/>
                  <a:t>represent the Unit-Morphism from the compact monoidal category</a:t>
                </a:r>
                <a:endParaRPr lang="en-US" sz="1200" dirty="0"/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362AD5-27C5-B741-0B20-085EC7301F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5959"/>
          <a:stretch/>
        </p:blipFill>
        <p:spPr>
          <a:xfrm>
            <a:off x="2558507" y="3447081"/>
            <a:ext cx="1274218" cy="1577681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5A4D7E0-2A26-94F4-AD87-924FAFFC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57566" r="523" b="-1607"/>
          <a:stretch/>
        </p:blipFill>
        <p:spPr>
          <a:xfrm>
            <a:off x="4624252" y="3226901"/>
            <a:ext cx="1479369" cy="183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/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blipFill>
                <a:blip r:embed="rId4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6958002" cy="4035942"/>
          </a:xfrm>
        </p:spPr>
        <p:txBody>
          <a:bodyPr/>
          <a:lstStyle/>
          <a:p>
            <a:r>
              <a:rPr lang="en-US" dirty="0"/>
              <a:t>Bigger Graphs can be constructed by connecting spiders</a:t>
            </a:r>
          </a:p>
          <a:p>
            <a:pPr lvl="2"/>
            <a:r>
              <a:rPr lang="en-US" dirty="0"/>
              <a:t>Every output of a spider gets connected to the input of another spider</a:t>
            </a:r>
          </a:p>
          <a:p>
            <a:pPr lvl="2"/>
            <a:r>
              <a:rPr lang="en-US" dirty="0"/>
              <a:t>Again: Only Topology matters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resulting graph can represent a quantum circuit</a:t>
            </a:r>
          </a:p>
          <a:p>
            <a:pPr lvl="2"/>
            <a:r>
              <a:rPr lang="en-US" dirty="0"/>
              <a:t>But not every graph is a valid circuit</a:t>
            </a: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67590" y="3040620"/>
            <a:ext cx="2913062" cy="1512898"/>
          </a:xfrm>
        </p:spPr>
      </p:pic>
    </p:spTree>
    <p:extLst>
      <p:ext uri="{BB962C8B-B14F-4D97-AF65-F5344CB8AC3E}">
        <p14:creationId xmlns:p14="http://schemas.microsoft.com/office/powerpoint/2010/main" val="8977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35103" y="957094"/>
            <a:ext cx="3608897" cy="18742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a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7438062" cy="4035942"/>
          </a:xfrm>
        </p:spPr>
        <p:txBody>
          <a:bodyPr/>
          <a:lstStyle/>
          <a:p>
            <a:r>
              <a:rPr lang="en-US" dirty="0"/>
              <a:t>To calculate the matrix representation</a:t>
            </a:r>
          </a:p>
          <a:p>
            <a:pPr lvl="2"/>
            <a:r>
              <a:rPr lang="en-US" dirty="0"/>
              <a:t>Divide the graph into regions</a:t>
            </a:r>
          </a:p>
          <a:p>
            <a:pPr lvl="2"/>
            <a:r>
              <a:rPr lang="en-US" dirty="0"/>
              <a:t>Each region must contain </a:t>
            </a:r>
            <a:r>
              <a:rPr lang="en-US" b="1" dirty="0"/>
              <a:t>exactly</a:t>
            </a:r>
            <a:r>
              <a:rPr lang="en-US" dirty="0"/>
              <a:t> one spider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Simplification works just like normal circuits</a:t>
            </a:r>
          </a:p>
          <a:p>
            <a:pPr lvl="2"/>
            <a:r>
              <a:rPr lang="en-US" dirty="0"/>
              <a:t>“parallel” parts are combined using the tensor product</a:t>
            </a:r>
          </a:p>
          <a:p>
            <a:pPr lvl="2"/>
            <a:r>
              <a:rPr lang="en-US" dirty="0"/>
              <a:t>“sequential” parts are combined using the matrix product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The resulting matrix represents the circuit</a:t>
            </a:r>
          </a:p>
          <a:p>
            <a:pPr lvl="2"/>
            <a:r>
              <a:rPr lang="en-US" dirty="0"/>
              <a:t>It is not necessary square / unitary</a:t>
            </a:r>
            <a:endParaRPr lang="en-US" sz="1600" dirty="0">
              <a:ea typeface="+mj-ea"/>
              <a:cs typeface="+mj-cs"/>
            </a:endParaRP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1AC8A-11FA-2660-79B1-2BEC118C6419}"/>
              </a:ext>
            </a:extLst>
          </p:cNvPr>
          <p:cNvSpPr/>
          <p:nvPr/>
        </p:nvSpPr>
        <p:spPr>
          <a:xfrm>
            <a:off x="5769607" y="1074418"/>
            <a:ext cx="1429805" cy="7511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04CC-02FB-C714-ADD9-713EA44D907F}"/>
              </a:ext>
            </a:extLst>
          </p:cNvPr>
          <p:cNvSpPr/>
          <p:nvPr/>
        </p:nvSpPr>
        <p:spPr>
          <a:xfrm>
            <a:off x="5769606" y="2160933"/>
            <a:ext cx="1429805" cy="72813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9D74D-7F60-F3AA-0021-2DD65C91B53E}"/>
              </a:ext>
            </a:extLst>
          </p:cNvPr>
          <p:cNvSpPr/>
          <p:nvPr/>
        </p:nvSpPr>
        <p:spPr>
          <a:xfrm>
            <a:off x="7266361" y="1074418"/>
            <a:ext cx="1538149" cy="181464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/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blipFill>
                <a:blip r:embed="rId3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/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blipFill>
                <a:blip r:embed="rId4"/>
                <a:stretch>
                  <a:fillRect l="-12766" r="-212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/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blipFill>
                <a:blip r:embed="rId5"/>
                <a:stretch>
                  <a:fillRect l="-15217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7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Evaluate parallel Sections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0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Combine sequential Regions</a:t>
                </a:r>
              </a:p>
              <a:p>
                <a:pPr marL="523875" lvl="2" indent="-342900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𝐶𝑁𝑂𝑇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609A600-51C4-F2F7-F63D-655AE49851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695" y="3530510"/>
            <a:ext cx="8092777" cy="10319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77B22-ADF7-1CA4-62A1-29A19FF49672}"/>
              </a:ext>
            </a:extLst>
          </p:cNvPr>
          <p:cNvSpPr/>
          <p:nvPr/>
        </p:nvSpPr>
        <p:spPr>
          <a:xfrm>
            <a:off x="2556039" y="3452741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F4BB9A-73BA-F033-3729-F09895C64189}"/>
                  </a:ext>
                </a:extLst>
              </p:cNvPr>
              <p:cNvSpPr txBox="1"/>
              <p:nvPr/>
            </p:nvSpPr>
            <p:spPr>
              <a:xfrm>
                <a:off x="2621570" y="3765774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F4BB9A-73BA-F033-3729-F09895C64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70" y="3765774"/>
                <a:ext cx="277897" cy="280718"/>
              </a:xfrm>
              <a:prstGeom prst="rect">
                <a:avLst/>
              </a:prstGeom>
              <a:blipFill>
                <a:blip r:embed="rId5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4029F1-6633-C20F-68B8-B2B231614811}"/>
              </a:ext>
            </a:extLst>
          </p:cNvPr>
          <p:cNvSpPr/>
          <p:nvPr/>
        </p:nvSpPr>
        <p:spPr>
          <a:xfrm>
            <a:off x="3269021" y="3452741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10A03-77B1-D04B-DA63-970F0E1DC509}"/>
              </a:ext>
            </a:extLst>
          </p:cNvPr>
          <p:cNvSpPr/>
          <p:nvPr/>
        </p:nvSpPr>
        <p:spPr>
          <a:xfrm>
            <a:off x="2558290" y="4097997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A03E1-0E24-FAA1-6C79-3DA855DCB80D}"/>
              </a:ext>
            </a:extLst>
          </p:cNvPr>
          <p:cNvSpPr/>
          <p:nvPr/>
        </p:nvSpPr>
        <p:spPr>
          <a:xfrm>
            <a:off x="3271272" y="4097997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A459-C1FD-474D-D374-9B56B2581449}"/>
                  </a:ext>
                </a:extLst>
              </p:cNvPr>
              <p:cNvSpPr txBox="1"/>
              <p:nvPr/>
            </p:nvSpPr>
            <p:spPr>
              <a:xfrm>
                <a:off x="2621570" y="4444840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A459-C1FD-474D-D374-9B56B258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70" y="4444840"/>
                <a:ext cx="277897" cy="280718"/>
              </a:xfrm>
              <a:prstGeom prst="rect">
                <a:avLst/>
              </a:prstGeom>
              <a:blipFill>
                <a:blip r:embed="rId6"/>
                <a:stretch>
                  <a:fillRect l="-13043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B67527-AB22-1797-3AFD-D7048D5CD94F}"/>
                  </a:ext>
                </a:extLst>
              </p:cNvPr>
              <p:cNvSpPr txBox="1"/>
              <p:nvPr/>
            </p:nvSpPr>
            <p:spPr>
              <a:xfrm>
                <a:off x="3612449" y="3778395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B67527-AB22-1797-3AFD-D7048D5C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9" y="3778395"/>
                <a:ext cx="277897" cy="280718"/>
              </a:xfrm>
              <a:prstGeom prst="rect">
                <a:avLst/>
              </a:prstGeom>
              <a:blipFill>
                <a:blip r:embed="rId7"/>
                <a:stretch>
                  <a:fillRect l="-15556" r="-666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9E3F9A-518C-8F40-9BE1-B4FF4FC9AC6E}"/>
                  </a:ext>
                </a:extLst>
              </p:cNvPr>
              <p:cNvSpPr txBox="1"/>
              <p:nvPr/>
            </p:nvSpPr>
            <p:spPr>
              <a:xfrm>
                <a:off x="3612448" y="4444264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9E3F9A-518C-8F40-9BE1-B4FF4FC9A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8" y="4444264"/>
                <a:ext cx="277897" cy="280718"/>
              </a:xfrm>
              <a:prstGeom prst="rect">
                <a:avLst/>
              </a:prstGeom>
              <a:blipFill>
                <a:blip r:embed="rId8"/>
                <a:stretch>
                  <a:fillRect l="-15556" r="-666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Parallel Sections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05E6B45-1D53-EE46-ED7C-ADE444E58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04" r="50434"/>
          <a:stretch/>
        </p:blipFill>
        <p:spPr>
          <a:xfrm>
            <a:off x="6430183" y="908275"/>
            <a:ext cx="2994669" cy="1746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e>
                    </m:d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id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d>
                      <m:dPr>
                        <m:endChr m:val="⟩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−−</m:t>
                            </m:r>
                          </m:e>
                        </m:d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</m:oMath>
                </a14:m>
                <a:endParaRPr lang="de-DE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000" i="1" dirty="0">
                  <a:latin typeface="Cambria Math" panose="02040503050406030204" pitchFamily="18" charset="0"/>
                </a:endParaRPr>
              </a:p>
              <a:p>
                <a:pPr lvl="1"/>
                <a:endParaRPr lang="de-DE" dirty="0"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2,1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d>
                      <m:dPr>
                        <m:endChr m:val="⟩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00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d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164D96-E539-636C-E5A0-36CFD4E352CA}"/>
              </a:ext>
            </a:extLst>
          </p:cNvPr>
          <p:cNvSpPr/>
          <p:nvPr/>
        </p:nvSpPr>
        <p:spPr>
          <a:xfrm>
            <a:off x="6712035" y="878477"/>
            <a:ext cx="944871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/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5603AD-8D13-9560-F5F0-25F0E53F68FF}"/>
              </a:ext>
            </a:extLst>
          </p:cNvPr>
          <p:cNvSpPr/>
          <p:nvPr/>
        </p:nvSpPr>
        <p:spPr>
          <a:xfrm>
            <a:off x="7722438" y="878477"/>
            <a:ext cx="1103553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/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4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Sequential Sections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05E6B45-1D53-EE46-ED7C-ADE444E58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04" r="50434"/>
          <a:stretch/>
        </p:blipFill>
        <p:spPr>
          <a:xfrm>
            <a:off x="6430183" y="908275"/>
            <a:ext cx="2994669" cy="1746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∘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m:rPr>
                        <m:lit/>
                      </m:rPr>
                      <a:rPr lang="de-DE" sz="1100" i="1" dirty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𝐶𝑁𝑂𝑇</m:t>
                    </m:r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lvl="2"/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164D96-E539-636C-E5A0-36CFD4E352CA}"/>
              </a:ext>
            </a:extLst>
          </p:cNvPr>
          <p:cNvSpPr/>
          <p:nvPr/>
        </p:nvSpPr>
        <p:spPr>
          <a:xfrm>
            <a:off x="6712035" y="878477"/>
            <a:ext cx="944871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/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5603AD-8D13-9560-F5F0-25F0E53F68FF}"/>
              </a:ext>
            </a:extLst>
          </p:cNvPr>
          <p:cNvSpPr/>
          <p:nvPr/>
        </p:nvSpPr>
        <p:spPr>
          <a:xfrm>
            <a:off x="7722438" y="878477"/>
            <a:ext cx="1103553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/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0789F994-D681-1288-5EC1-9A949FE3B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942" y="3592559"/>
            <a:ext cx="8406115" cy="1071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669414-151A-2CF1-D5F1-FF3FCA15AF3B}"/>
              </a:ext>
            </a:extLst>
          </p:cNvPr>
          <p:cNvSpPr/>
          <p:nvPr/>
        </p:nvSpPr>
        <p:spPr>
          <a:xfrm>
            <a:off x="2828011" y="3511052"/>
            <a:ext cx="1339039" cy="128560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EBB6E-DB15-BB4B-1161-F3F0E392A515}"/>
                  </a:ext>
                </a:extLst>
              </p:cNvPr>
              <p:cNvSpPr txBox="1"/>
              <p:nvPr/>
            </p:nvSpPr>
            <p:spPr>
              <a:xfrm>
                <a:off x="2867200" y="3954711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EBB6E-DB15-BB4B-1161-F3F0E392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00" y="3954711"/>
                <a:ext cx="473003" cy="280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9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4A8-36F2-4625-57A7-7C39DD44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20017-D36F-42AB-B5E8-64E4278B8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0411-3564-1F51-AEE5-B900816687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  <a:p>
            <a:pPr lvl="2"/>
            <a:r>
              <a:rPr lang="en-GB" dirty="0"/>
              <a:t>Reduce complexity of circuits</a:t>
            </a:r>
          </a:p>
          <a:p>
            <a:pPr lvl="2"/>
            <a:r>
              <a:rPr lang="en-GB" dirty="0"/>
              <a:t>T-count reduction</a:t>
            </a:r>
          </a:p>
          <a:p>
            <a:pPr lvl="3"/>
            <a:r>
              <a:rPr lang="en-GB" dirty="0"/>
              <a:t>Important metric for performing fault tolerant computations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Circuit Compilation</a:t>
            </a:r>
          </a:p>
          <a:p>
            <a:pPr lvl="2"/>
            <a:r>
              <a:rPr lang="en-GB" dirty="0"/>
              <a:t>Reducing high level quantum algorithms to run on a target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892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draw the Regions?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69C39-05B6-701F-1C30-91C3AD6F5D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6700011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There may exist multiple ways of drawing the regions</a:t>
            </a:r>
          </a:p>
          <a:p>
            <a:pPr lvl="2"/>
            <a:r>
              <a:rPr lang="en-US" dirty="0"/>
              <a:t>Obvious, as you are allowed to move components around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This leads to different matrices in the calculation process</a:t>
            </a:r>
          </a:p>
          <a:p>
            <a:pPr lvl="2"/>
            <a:r>
              <a:rPr lang="en-US" dirty="0"/>
              <a:t>But the final matrices are always equivalent</a:t>
            </a:r>
          </a:p>
          <a:p>
            <a:pPr lvl="2"/>
            <a:r>
              <a:rPr lang="en-US" dirty="0"/>
              <a:t>(neglecting the global scalar factor)</a:t>
            </a:r>
          </a:p>
          <a:p>
            <a:pPr lvl="2"/>
            <a:endParaRPr lang="en-US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But why do it this way?</a:t>
            </a:r>
          </a:p>
          <a:p>
            <a:pPr lvl="2"/>
            <a:r>
              <a:rPr lang="en-US" dirty="0"/>
              <a:t>It is just as bad as the classical matrix approach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750A3AAA-A88C-CFF7-B4B5-9EA250BF28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4730" r="9604"/>
          <a:stretch/>
        </p:blipFill>
        <p:spPr bwMode="auto">
          <a:xfrm>
            <a:off x="5022560" y="2540726"/>
            <a:ext cx="3803432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4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2540999"/>
          </a:xfrm>
        </p:spPr>
        <p:txBody>
          <a:bodyPr/>
          <a:lstStyle/>
          <a:p>
            <a:r>
              <a:rPr lang="en-GB" dirty="0"/>
              <a:t>We don’t want to calculate the graph using its matrix form</a:t>
            </a:r>
          </a:p>
          <a:p>
            <a:r>
              <a:rPr lang="en-US" sz="1800" dirty="0"/>
              <a:t>There exist many rules to simplify ZX-Graphs</a:t>
            </a:r>
          </a:p>
          <a:p>
            <a:pPr lvl="2"/>
            <a:r>
              <a:rPr lang="en-US" dirty="0"/>
              <a:t>But far fewer rules as for classical circuits</a:t>
            </a:r>
          </a:p>
          <a:p>
            <a:r>
              <a:rPr lang="en-US" dirty="0"/>
              <a:t>We can apply the rules anywhere in the graph if:</a:t>
            </a:r>
          </a:p>
          <a:p>
            <a:pPr lvl="2"/>
            <a:r>
              <a:rPr lang="en-US" dirty="0"/>
              <a:t>The pattern for the substitution matches</a:t>
            </a:r>
          </a:p>
          <a:p>
            <a:pPr lvl="2"/>
            <a:r>
              <a:rPr lang="en-US" dirty="0"/>
              <a:t>The order of the input / output wires of regions are unchanged</a:t>
            </a:r>
          </a:p>
          <a:p>
            <a:pPr lvl="2"/>
            <a:r>
              <a:rPr lang="en-US" dirty="0"/>
              <a:t>All rule still holds if the spiders flip colors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B3F91FE-A1A9-71D5-178D-89AC15305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81497" y="3677601"/>
            <a:ext cx="4430592" cy="1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Two spiders of the same color fuse together</a:t>
            </a:r>
          </a:p>
          <a:p>
            <a:pPr lvl="2"/>
            <a:r>
              <a:rPr lang="en-US" dirty="0"/>
              <a:t>Phase angles add up</a:t>
            </a:r>
          </a:p>
          <a:p>
            <a:pPr lvl="2"/>
            <a:r>
              <a:rPr lang="en-US" dirty="0"/>
              <a:t>Can simplify graph a lot</a:t>
            </a:r>
          </a:p>
          <a:p>
            <a:r>
              <a:rPr lang="en-US" dirty="0"/>
              <a:t>This rule allows to freely change input and outputs!</a:t>
            </a:r>
          </a:p>
          <a:p>
            <a:pPr lvl="2"/>
            <a:r>
              <a:rPr lang="en-US" dirty="0"/>
              <a:t>Only topology matters</a:t>
            </a:r>
          </a:p>
          <a:p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E22049A-14BC-C363-07D0-36132247E2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300" y="3274527"/>
            <a:ext cx="4343183" cy="137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42108-CBCB-596A-7C56-18C679AA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53" y="3319783"/>
            <a:ext cx="3764819" cy="13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Hopf</a:t>
            </a:r>
            <a:r>
              <a:rPr lang="en-GB" dirty="0"/>
              <a:t>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If two spiders of different color are connected by 2 lines, both lines can be deleted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8169C9-7B0E-89A7-9FC5-E748378864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25208" y="2820194"/>
            <a:ext cx="4693584" cy="20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Copy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“Green copies Red”, “Red copies Green”</a:t>
            </a:r>
          </a:p>
          <a:p>
            <a:pPr lvl="2"/>
            <a:r>
              <a:rPr lang="en-US" dirty="0"/>
              <a:t>Only works for computational basis states (0 inputs)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55609-95D0-9525-468F-A4603C4F02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29731" y="2862238"/>
            <a:ext cx="3884538" cy="1992747"/>
          </a:xfrm>
        </p:spPr>
      </p:pic>
    </p:spTree>
    <p:extLst>
      <p:ext uri="{BB962C8B-B14F-4D97-AF65-F5344CB8AC3E}">
        <p14:creationId xmlns:p14="http://schemas.microsoft.com/office/powerpoint/2010/main" val="279437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Bi-Algebra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Analog to digital logic</a:t>
            </a:r>
          </a:p>
          <a:p>
            <a:pPr lvl="2"/>
            <a:r>
              <a:rPr lang="en-US" dirty="0"/>
              <a:t>Create XOR using spider fusion</a:t>
            </a:r>
          </a:p>
          <a:p>
            <a:pPr lvl="2"/>
            <a:r>
              <a:rPr lang="en-US" dirty="0"/>
              <a:t>Use Copy-Rule from before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C5BB5-BA18-A62B-C1B9-7906C6D3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66" y="2317972"/>
            <a:ext cx="4258499" cy="98693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6146D3-AF17-CC3D-C042-D1D4229706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61955" y="3386976"/>
            <a:ext cx="4570123" cy="1465039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B21773-E440-FB16-5EFA-C60E9A78DFDC}"/>
              </a:ext>
            </a:extLst>
          </p:cNvPr>
          <p:cNvGrpSpPr/>
          <p:nvPr/>
        </p:nvGrpSpPr>
        <p:grpSpPr>
          <a:xfrm>
            <a:off x="2726874" y="3663553"/>
            <a:ext cx="3483673" cy="890588"/>
            <a:chOff x="2726874" y="3663553"/>
            <a:chExt cx="3483673" cy="8905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7D83A0-31D7-769D-315C-9AEC06DE64BA}"/>
                </a:ext>
              </a:extLst>
            </p:cNvPr>
            <p:cNvSpPr/>
            <p:nvPr/>
          </p:nvSpPr>
          <p:spPr>
            <a:xfrm>
              <a:off x="2726874" y="4020741"/>
              <a:ext cx="185729" cy="182165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281F81-F50F-BA79-2FF3-AA570D4CBA7C}"/>
                </a:ext>
              </a:extLst>
            </p:cNvPr>
            <p:cNvSpPr/>
            <p:nvPr/>
          </p:nvSpPr>
          <p:spPr>
            <a:xfrm>
              <a:off x="6024818" y="3663553"/>
              <a:ext cx="185729" cy="182165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1F2CCD-989C-68FF-E004-9823D6CA3C10}"/>
                </a:ext>
              </a:extLst>
            </p:cNvPr>
            <p:cNvSpPr/>
            <p:nvPr/>
          </p:nvSpPr>
          <p:spPr>
            <a:xfrm>
              <a:off x="6024818" y="4371976"/>
              <a:ext cx="185729" cy="182165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3A7917-E13D-3AC6-D8E1-EB9E5A44229D}"/>
                </a:ext>
              </a:extLst>
            </p:cNvPr>
            <p:cNvSpPr/>
            <p:nvPr/>
          </p:nvSpPr>
          <p:spPr>
            <a:xfrm>
              <a:off x="5437840" y="3663553"/>
              <a:ext cx="185729" cy="182165"/>
            </a:xfrm>
            <a:prstGeom prst="ellipse">
              <a:avLst/>
            </a:prstGeom>
            <a:solidFill>
              <a:srgbClr val="92D0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B473DA-8E54-5869-1A13-50AA1C48833F}"/>
                </a:ext>
              </a:extLst>
            </p:cNvPr>
            <p:cNvSpPr/>
            <p:nvPr/>
          </p:nvSpPr>
          <p:spPr>
            <a:xfrm>
              <a:off x="5437840" y="4371976"/>
              <a:ext cx="185729" cy="182165"/>
            </a:xfrm>
            <a:prstGeom prst="ellipse">
              <a:avLst/>
            </a:prstGeom>
            <a:solidFill>
              <a:srgbClr val="92D0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7DA939-0BAB-393C-9B5E-B8E844EEA9F7}"/>
                </a:ext>
              </a:extLst>
            </p:cNvPr>
            <p:cNvSpPr/>
            <p:nvPr/>
          </p:nvSpPr>
          <p:spPr>
            <a:xfrm>
              <a:off x="3309652" y="4020740"/>
              <a:ext cx="185729" cy="182165"/>
            </a:xfrm>
            <a:prstGeom prst="ellipse">
              <a:avLst/>
            </a:prstGeom>
            <a:solidFill>
              <a:srgbClr val="92D0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95827-9EA1-5166-E5C7-E678CEFDBCC2}"/>
              </a:ext>
            </a:extLst>
          </p:cNvPr>
          <p:cNvGrpSpPr/>
          <p:nvPr/>
        </p:nvGrpSpPr>
        <p:grpSpPr>
          <a:xfrm>
            <a:off x="5489863" y="613222"/>
            <a:ext cx="2770903" cy="1034470"/>
            <a:chOff x="4572000" y="666175"/>
            <a:chExt cx="2250893" cy="8403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6C4222-9648-0904-3521-07FCBE0E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666175"/>
              <a:ext cx="2250893" cy="840333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539842-B356-F577-A7BF-63DFE966D73D}"/>
                </a:ext>
              </a:extLst>
            </p:cNvPr>
            <p:cNvSpPr/>
            <p:nvPr/>
          </p:nvSpPr>
          <p:spPr>
            <a:xfrm>
              <a:off x="4683438" y="901132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BD1C8E-8471-A712-AE91-D79AB06A00A4}"/>
                </a:ext>
              </a:extLst>
            </p:cNvPr>
            <p:cNvSpPr/>
            <p:nvPr/>
          </p:nvSpPr>
          <p:spPr>
            <a:xfrm>
              <a:off x="5030699" y="1122594"/>
              <a:ext cx="92655" cy="90877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37FC5-DACA-5E9C-9403-8B00FC0DF192}"/>
                </a:ext>
              </a:extLst>
            </p:cNvPr>
            <p:cNvSpPr/>
            <p:nvPr/>
          </p:nvSpPr>
          <p:spPr>
            <a:xfrm>
              <a:off x="4683437" y="1256934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F49ED-6367-A0A8-074A-35A1100E7B10}"/>
                </a:ext>
              </a:extLst>
            </p:cNvPr>
            <p:cNvSpPr/>
            <p:nvPr/>
          </p:nvSpPr>
          <p:spPr>
            <a:xfrm>
              <a:off x="5907940" y="1067604"/>
              <a:ext cx="603647" cy="200855"/>
            </a:xfrm>
            <a:prstGeom prst="roundRect">
              <a:avLst>
                <a:gd name="adj" fmla="val 50000"/>
              </a:avLst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5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-Commutation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  <a:blipFill>
                <a:blip r:embed="rId2"/>
                <a:stretch>
                  <a:fillRect t="-25397" b="-49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A spider with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can copy through a spider of opposite color</a:t>
                </a:r>
              </a:p>
              <a:p>
                <a:pPr lvl="2"/>
                <a:r>
                  <a:rPr lang="en-US" dirty="0"/>
                  <a:t>The color of the other spider gets flipped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6C10ED-1931-0762-65D2-9B9AD05391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380180" y="2870430"/>
            <a:ext cx="4065790" cy="194115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693A08-0BCE-6748-F02D-0544AD5EBEBF}"/>
              </a:ext>
            </a:extLst>
          </p:cNvPr>
          <p:cNvSpPr/>
          <p:nvPr/>
        </p:nvSpPr>
        <p:spPr>
          <a:xfrm>
            <a:off x="2581401" y="3640008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2F8852-12B7-673C-389B-599B53240D84}"/>
              </a:ext>
            </a:extLst>
          </p:cNvPr>
          <p:cNvSpPr/>
          <p:nvPr/>
        </p:nvSpPr>
        <p:spPr>
          <a:xfrm>
            <a:off x="3032561" y="3640008"/>
            <a:ext cx="361803" cy="35486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2490FC-A2D4-599B-16C8-C54535392342}"/>
              </a:ext>
            </a:extLst>
          </p:cNvPr>
          <p:cNvSpPr/>
          <p:nvPr/>
        </p:nvSpPr>
        <p:spPr>
          <a:xfrm>
            <a:off x="5780436" y="3127473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4D26AC-1C8F-F82E-6E9E-67BBF48673E8}"/>
              </a:ext>
            </a:extLst>
          </p:cNvPr>
          <p:cNvSpPr/>
          <p:nvPr/>
        </p:nvSpPr>
        <p:spPr>
          <a:xfrm>
            <a:off x="5780436" y="4152709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3E21B1-85D9-890F-B3C8-71F7AFD519D8}"/>
              </a:ext>
            </a:extLst>
          </p:cNvPr>
          <p:cNvSpPr/>
          <p:nvPr/>
        </p:nvSpPr>
        <p:spPr>
          <a:xfrm>
            <a:off x="4976592" y="3640008"/>
            <a:ext cx="575617" cy="354859"/>
          </a:xfrm>
          <a:prstGeom prst="roundRect">
            <a:avLst>
              <a:gd name="adj" fmla="val 50000"/>
            </a:avLst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27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Change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We can change the color of a single spider</a:t>
            </a:r>
          </a:p>
          <a:p>
            <a:pPr lvl="2"/>
            <a:r>
              <a:rPr lang="en-US" dirty="0"/>
              <a:t>But we need to add Hadamard gates to all its inputs / outputs to compensate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17E795-0C89-9553-CCAD-C214B87CB4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97930" y="2446206"/>
            <a:ext cx="3748139" cy="2365374"/>
          </a:xfrm>
        </p:spPr>
      </p:pic>
    </p:spTree>
    <p:extLst>
      <p:ext uri="{BB962C8B-B14F-4D97-AF65-F5344CB8AC3E}">
        <p14:creationId xmlns:p14="http://schemas.microsoft.com/office/powerpoint/2010/main" val="293199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Hadamard Gates can be constructed using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pPr lvl="2"/>
            <a:r>
              <a:rPr lang="en-US" dirty="0"/>
              <a:t>Set up Hadamard as sequence of rotations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EEC914-8569-585A-6B7D-2D17989556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8923" y="2429001"/>
            <a:ext cx="2366154" cy="2330734"/>
          </a:xfrm>
        </p:spPr>
      </p:pic>
    </p:spTree>
    <p:extLst>
      <p:ext uri="{BB962C8B-B14F-4D97-AF65-F5344CB8AC3E}">
        <p14:creationId xmlns:p14="http://schemas.microsoft.com/office/powerpoint/2010/main" val="25356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 Cancelation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869660" cy="220789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Two Hadamard Gates should cancel!</a:t>
            </a:r>
          </a:p>
          <a:p>
            <a:pPr lvl="2"/>
            <a:r>
              <a:rPr lang="en-US" dirty="0"/>
              <a:t>Using a visual proof, we see that the rule holds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0B864-B0E8-2887-78D9-8A78C3AE4C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3620" y="922417"/>
            <a:ext cx="2170634" cy="3889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88513-1968-73D3-A780-FDB8A912BA16}"/>
              </a:ext>
            </a:extLst>
          </p:cNvPr>
          <p:cNvSpPr txBox="1"/>
          <p:nvPr/>
        </p:nvSpPr>
        <p:spPr>
          <a:xfrm>
            <a:off x="7602583" y="1547948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13BBB-6F44-5E52-B181-0AF2EA0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20" y="355921"/>
            <a:ext cx="1847671" cy="65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BFD46-B16B-2D05-21BC-C28541192D3A}"/>
              </a:ext>
            </a:extLst>
          </p:cNvPr>
          <p:cNvSpPr txBox="1"/>
          <p:nvPr/>
        </p:nvSpPr>
        <p:spPr>
          <a:xfrm>
            <a:off x="5932714" y="563376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D3CC0-1845-875D-6BD8-19968BD9B124}"/>
              </a:ext>
            </a:extLst>
          </p:cNvPr>
          <p:cNvSpPr txBox="1"/>
          <p:nvPr/>
        </p:nvSpPr>
        <p:spPr>
          <a:xfrm>
            <a:off x="6595639" y="550355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004A8-A754-C64F-9127-704740372F13}"/>
              </a:ext>
            </a:extLst>
          </p:cNvPr>
          <p:cNvSpPr txBox="1"/>
          <p:nvPr/>
        </p:nvSpPr>
        <p:spPr>
          <a:xfrm>
            <a:off x="7602583" y="1000506"/>
            <a:ext cx="1148456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(Translate to ZX)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/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200" dirty="0">
                    <a:latin typeface="+mn-lt"/>
                  </a:rPr>
                  <a:t>-Commutation)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blipFill>
                <a:blip r:embed="rId4"/>
                <a:stretch>
                  <a:fillRect l="-7853" t="-21875" r="-8377" b="-46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8F532D6-06BB-37A3-03B7-E82285B82570}"/>
              </a:ext>
            </a:extLst>
          </p:cNvPr>
          <p:cNvSpPr txBox="1"/>
          <p:nvPr/>
        </p:nvSpPr>
        <p:spPr>
          <a:xfrm>
            <a:off x="7602583" y="2590855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F20FD-F53F-5749-0724-89F9833DA56E}"/>
              </a:ext>
            </a:extLst>
          </p:cNvPr>
          <p:cNvSpPr txBox="1"/>
          <p:nvPr/>
        </p:nvSpPr>
        <p:spPr>
          <a:xfrm>
            <a:off x="7602583" y="3088179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1654-CE25-C153-4E53-22952FB2B876}"/>
              </a:ext>
            </a:extLst>
          </p:cNvPr>
          <p:cNvSpPr txBox="1"/>
          <p:nvPr/>
        </p:nvSpPr>
        <p:spPr>
          <a:xfrm>
            <a:off x="7602583" y="3590011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FB01F-E44A-5DD7-B390-4E3E16206E86}"/>
              </a:ext>
            </a:extLst>
          </p:cNvPr>
          <p:cNvSpPr txBox="1"/>
          <p:nvPr/>
        </p:nvSpPr>
        <p:spPr>
          <a:xfrm>
            <a:off x="7602583" y="4116399"/>
            <a:ext cx="604333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(Modulo)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BF024-F3D4-B2A9-69E5-65D621B014AA}"/>
              </a:ext>
            </a:extLst>
          </p:cNvPr>
          <p:cNvSpPr txBox="1"/>
          <p:nvPr/>
        </p:nvSpPr>
        <p:spPr>
          <a:xfrm>
            <a:off x="7602583" y="4582027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</p:spTree>
    <p:extLst>
      <p:ext uri="{BB962C8B-B14F-4D97-AF65-F5344CB8AC3E}">
        <p14:creationId xmlns:p14="http://schemas.microsoft.com/office/powerpoint/2010/main" val="15434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3821159"/>
          </a:xfrm>
        </p:spPr>
        <p:txBody>
          <a:bodyPr/>
          <a:lstStyle/>
          <a:p>
            <a:r>
              <a:rPr lang="en-US" dirty="0"/>
              <a:t>Circuits use many abstract gates</a:t>
            </a:r>
          </a:p>
          <a:p>
            <a:r>
              <a:rPr lang="en-US" dirty="0"/>
              <a:t>Problems of real quantum computers:</a:t>
            </a:r>
          </a:p>
          <a:p>
            <a:pPr lvl="2"/>
            <a:r>
              <a:rPr lang="en-US" dirty="0"/>
              <a:t>Limited set of gates</a:t>
            </a:r>
          </a:p>
          <a:p>
            <a:pPr lvl="2"/>
            <a:r>
              <a:rPr lang="en-US" dirty="0"/>
              <a:t>Limited connectivity between qubits</a:t>
            </a:r>
          </a:p>
          <a:p>
            <a:pPr lvl="2"/>
            <a:r>
              <a:rPr lang="en-US" dirty="0"/>
              <a:t>Noise</a:t>
            </a:r>
          </a:p>
          <a:p>
            <a:r>
              <a:rPr lang="en-US" dirty="0"/>
              <a:t>Special circuit transformations</a:t>
            </a:r>
          </a:p>
          <a:p>
            <a:pPr lvl="2"/>
            <a:r>
              <a:rPr lang="en-US" dirty="0"/>
              <a:t>To swap qubits, so they can be entangled</a:t>
            </a:r>
          </a:p>
          <a:p>
            <a:pPr lvl="2"/>
            <a:r>
              <a:rPr lang="en-US" dirty="0"/>
              <a:t>Reduce depth of circuit (noise issues)</a:t>
            </a:r>
          </a:p>
          <a:p>
            <a:pPr lvl="2"/>
            <a:r>
              <a:rPr lang="en-US" dirty="0"/>
              <a:t>Allow only some set of gates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ZX-Calculus can solve this</a:t>
            </a:r>
          </a:p>
          <a:p>
            <a:pPr lvl="2"/>
            <a:r>
              <a:rPr lang="en-US" dirty="0"/>
              <a:t>Can try to stick to those rules during the reconstruction phase</a:t>
            </a:r>
          </a:p>
        </p:txBody>
      </p:sp>
      <p:pic>
        <p:nvPicPr>
          <p:cNvPr id="7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108360E-44AA-0BB3-E9A3-05073D20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6" y="1066028"/>
            <a:ext cx="4031006" cy="26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Circuit containing 3 alternating CNOTS</a:t>
            </a:r>
          </a:p>
        </p:txBody>
      </p:sp>
      <p:pic>
        <p:nvPicPr>
          <p:cNvPr id="1026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67C9B7A3-1446-E13B-A7BF-CE6E99490D6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53" y="2432346"/>
            <a:ext cx="4171493" cy="19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15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Transform into ZX-Diagram</a:t>
            </a:r>
          </a:p>
          <a:p>
            <a:pPr lvl="2"/>
            <a:r>
              <a:rPr lang="en-GB" dirty="0"/>
              <a:t>Remember CNOT Gate from earlier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73E857C-2416-0BB4-0A48-CC3F0DCB6C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0064" y="2571750"/>
            <a:ext cx="3204035" cy="1965559"/>
          </a:xfr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DE188EF1-4A92-D462-7EE9-C63BC83F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631"/>
          <a:stretch/>
        </p:blipFill>
        <p:spPr>
          <a:xfrm>
            <a:off x="5258890" y="894533"/>
            <a:ext cx="3354211" cy="986221"/>
          </a:xfrm>
          <a:prstGeom prst="rect">
            <a:avLst/>
          </a:prstGeom>
        </p:spPr>
      </p:pic>
      <p:pic>
        <p:nvPicPr>
          <p:cNvPr id="9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99736529-9EC1-B525-2B97-77C14DBC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3" y="2847928"/>
            <a:ext cx="3388526" cy="15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C1072C-4EC9-D4CA-8C80-FFE49969D59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63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89E245-ADAC-3462-E4D1-99ACC305AB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55545" y="2756386"/>
            <a:ext cx="2648475" cy="17176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bi-algebra rule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81152D78-E070-9BA2-2F70-E509CEF6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3" y="2571750"/>
            <a:ext cx="3204035" cy="196555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D7989B6-95BA-5AEB-DED7-4A504C2EEE0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4A665B-83F0-8240-29FF-7E99F7D02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477" y="712730"/>
            <a:ext cx="3068609" cy="14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8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Morph the ZX-Diagram</a:t>
            </a:r>
          </a:p>
          <a:p>
            <a:pPr lvl="2"/>
            <a:r>
              <a:rPr lang="en-GB" dirty="0"/>
              <a:t>Allowed, since we are allowed to move stuff freely</a:t>
            </a:r>
          </a:p>
          <a:p>
            <a:pPr lvl="2"/>
            <a:r>
              <a:rPr lang="en-GB" dirty="0"/>
              <a:t>Guaranteed by underlying category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273C36-14F6-0BEA-2156-0E9C9938EC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83125" y="2788358"/>
            <a:ext cx="2694456" cy="1717675"/>
          </a:xfr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FF666A3-0918-44AD-ABAA-71643164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18" y="2788358"/>
            <a:ext cx="2648475" cy="17176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7619EB-18D7-CD60-5026-DDD5371F3DE7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99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65051-934F-318C-39E8-B08CEEAA4A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26308" y="2752669"/>
            <a:ext cx="2714599" cy="17176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spider fusion rule</a:t>
            </a:r>
          </a:p>
          <a:p>
            <a:pPr lvl="2"/>
            <a:r>
              <a:rPr lang="en-GB" dirty="0"/>
              <a:t>Attention, two wires remain between the first nodes!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061DBB5-3EEA-D760-4AF9-0390B3D5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" y="2801701"/>
            <a:ext cx="2694456" cy="17176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A4D7A8-8DA6-A809-E4F2-7C89BC7351EC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3F917B34-F354-9DDE-4893-31AE2B7A5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14" y="849332"/>
            <a:ext cx="3760162" cy="11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5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</a:t>
            </a:r>
            <a:r>
              <a:rPr lang="en-GB" dirty="0" err="1"/>
              <a:t>Hopf</a:t>
            </a:r>
            <a:r>
              <a:rPr lang="en-GB" dirty="0"/>
              <a:t>-Law</a:t>
            </a:r>
          </a:p>
          <a:p>
            <a:pPr lvl="2"/>
            <a:r>
              <a:rPr lang="en-GB" dirty="0"/>
              <a:t>It deletes the two wires between opposing </a:t>
            </a:r>
            <a:r>
              <a:rPr lang="en-GB" dirty="0" err="1"/>
              <a:t>colors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2961BA-8EDA-05FF-D07F-D81E442EE5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11279" y="2801701"/>
            <a:ext cx="2689692" cy="1717675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CF136BE-E188-C736-DFDC-C6D6FAB5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9" y="2801700"/>
            <a:ext cx="2714599" cy="17176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EF5130-F737-F0B2-3BA6-EB6801026365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EFF1696-08ED-1BDB-E6B2-DF8DCEF03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36" y="799862"/>
            <a:ext cx="3240410" cy="14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7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Identity Removal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983BCE-D3D6-7B4E-93D2-1A63F31828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56162" y="2670895"/>
            <a:ext cx="2884129" cy="1717675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4D14F11-DBDD-3A7D-96F1-8EC31DC7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8" y="2742971"/>
            <a:ext cx="2689692" cy="17176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702DC9-1681-AE64-8825-8CB77C27D15E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27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Complicated CNOT circuit is actually a swap operation</a:t>
            </a:r>
          </a:p>
          <a:p>
            <a:pPr lvl="2"/>
            <a:r>
              <a:rPr lang="en-GB" dirty="0"/>
              <a:t>Since we are working at the </a:t>
            </a:r>
            <a:r>
              <a:rPr lang="en-GB" i="1" dirty="0"/>
              <a:t>atom</a:t>
            </a:r>
            <a:r>
              <a:rPr lang="en-GB" dirty="0"/>
              <a:t>-level many other circuits can be simplified like this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B0201BD9-C450-5A15-73F9-8C1C0ACF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62" y="2670895"/>
            <a:ext cx="2884129" cy="17176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0DCC81-51DD-8662-8796-8DBCE538EA40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7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C5B24629-94D8-E513-E464-FE483D74AA2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2" y="2795775"/>
            <a:ext cx="3611011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10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993050"/>
          </a:xfrm>
        </p:spPr>
        <p:txBody>
          <a:bodyPr/>
          <a:lstStyle/>
          <a:p>
            <a:r>
              <a:rPr lang="en-GB" dirty="0"/>
              <a:t>Basic circuits can be translated directly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B01EA1-E34B-317E-4999-1E6F6E9D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6" y="2051131"/>
            <a:ext cx="7877233" cy="23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68E9A9-A902-6966-079C-D36E36B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A3D0-81AB-BA07-367C-4B8C4D626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C84625-EF42-08D4-347B-AB7968625E8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471"/>
          <a:stretch/>
        </p:blipFill>
        <p:spPr>
          <a:xfrm>
            <a:off x="530740" y="947057"/>
            <a:ext cx="2382278" cy="3990844"/>
          </a:xfrm>
        </p:spPr>
      </p:pic>
    </p:spTree>
    <p:extLst>
      <p:ext uri="{BB962C8B-B14F-4D97-AF65-F5344CB8AC3E}">
        <p14:creationId xmlns:p14="http://schemas.microsoft.com/office/powerpoint/2010/main" val="392247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Goal: Transform circuits into equivalent circuits</a:t>
            </a:r>
          </a:p>
          <a:p>
            <a:pPr lvl="2"/>
            <a:r>
              <a:rPr lang="en-GB" dirty="0"/>
              <a:t>New Circuit must have fewer / simpler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4BDA-B8EF-08F4-6502-300733A8BC2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172928"/>
            <a:ext cx="5277303" cy="2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45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1308415"/>
          </a:xfrm>
        </p:spPr>
        <p:txBody>
          <a:bodyPr/>
          <a:lstStyle/>
          <a:p>
            <a:r>
              <a:rPr lang="en-GB" dirty="0"/>
              <a:t>Example Circuit:</a:t>
            </a:r>
          </a:p>
          <a:p>
            <a:pPr lvl="2"/>
            <a:r>
              <a:rPr lang="en-GB" dirty="0"/>
              <a:t>Custom gates need to be handled separately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Backwards direction also possible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67B5-9B4A-7CAD-8C43-AEA8F38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59789" y="2596243"/>
            <a:ext cx="3786215" cy="206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C1F90-B725-F911-DD7B-593950B6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42" r="16070" b="-5869"/>
          <a:stretch/>
        </p:blipFill>
        <p:spPr>
          <a:xfrm>
            <a:off x="5489364" y="2596242"/>
            <a:ext cx="3337644" cy="20679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092221-24A1-8A8F-8A74-840BA5E7A04B}"/>
              </a:ext>
            </a:extLst>
          </p:cNvPr>
          <p:cNvSpPr/>
          <p:nvPr/>
        </p:nvSpPr>
        <p:spPr>
          <a:xfrm>
            <a:off x="4109247" y="3416298"/>
            <a:ext cx="1116874" cy="42780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396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800" dirty="0"/>
              <a:t>Circuit compilation: </a:t>
            </a:r>
            <a:r>
              <a:rPr lang="en-GB" sz="800" dirty="0">
                <a:hlinkClick r:id="rId2"/>
              </a:rPr>
              <a:t>https://www.cda.cit.tum.de/files/eda/2020_iscas_efficient_correct_compilation_quantum_circuits.pdf</a:t>
            </a:r>
            <a:endParaRPr lang="en-GB" sz="800" dirty="0"/>
          </a:p>
          <a:p>
            <a:pPr lvl="2"/>
            <a:r>
              <a:rPr lang="en-GB" sz="400" dirty="0">
                <a:hlinkClick r:id="rId3"/>
              </a:rPr>
              <a:t>https://quantum-journal.org/papers/q-2020-06-04-279/</a:t>
            </a:r>
            <a:endParaRPr lang="en-GB" sz="400" dirty="0"/>
          </a:p>
          <a:p>
            <a:pPr lvl="1"/>
            <a:r>
              <a:rPr lang="en-GB" sz="600" dirty="0"/>
              <a:t>Mathematical Background </a:t>
            </a:r>
            <a:r>
              <a:rPr lang="en-GB" sz="600" dirty="0">
                <a:hlinkClick r:id="rId4"/>
              </a:rPr>
              <a:t>https://www.youtube.com/watch?v=UQTTJV0ejfw</a:t>
            </a:r>
            <a:endParaRPr lang="en-GB" sz="600" dirty="0"/>
          </a:p>
          <a:p>
            <a:pPr lvl="1"/>
            <a:endParaRPr lang="en-GB" sz="600" dirty="0"/>
          </a:p>
          <a:p>
            <a:pPr lvl="2"/>
            <a:endParaRPr lang="en-GB" sz="4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95596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800" dirty="0"/>
              <a:t>Circuit optimization P.4: </a:t>
            </a:r>
            <a:r>
              <a:rPr lang="en-GB" sz="800" dirty="0">
                <a:hlinkClick r:id="rId2"/>
              </a:rPr>
              <a:t>https://quantum-journal.org/papers/q-2020-06-04-279/</a:t>
            </a:r>
            <a:endParaRPr lang="en-GB" sz="800" dirty="0"/>
          </a:p>
          <a:p>
            <a:r>
              <a:rPr lang="en-GB" sz="800" dirty="0"/>
              <a:t>Spider Fusion P.33: </a:t>
            </a:r>
            <a:r>
              <a:rPr lang="en-GB" sz="800" dirty="0">
                <a:hlinkClick r:id="rId3"/>
              </a:rPr>
              <a:t>https://www.cs.ox.ac.uk/people/bob.coecke/ZX-lectures_JPG.pdf</a:t>
            </a:r>
            <a:r>
              <a:rPr lang="en-GB" sz="800" dirty="0"/>
              <a:t> </a:t>
            </a:r>
          </a:p>
          <a:p>
            <a:endParaRPr lang="en-GB" sz="8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1095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Why use ZX-Calculus for this?</a:t>
            </a:r>
          </a:p>
          <a:p>
            <a:r>
              <a:rPr lang="en-GB" dirty="0"/>
              <a:t>Circuit simplifications also exist for logic gates:</a:t>
            </a:r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E608B91F-84BF-E475-554C-8EA46C83D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2208" y="2254648"/>
            <a:ext cx="7679584" cy="2653932"/>
          </a:xfrm>
        </p:spPr>
      </p:pic>
    </p:spTree>
    <p:extLst>
      <p:ext uri="{BB962C8B-B14F-4D97-AF65-F5344CB8AC3E}">
        <p14:creationId xmlns:p14="http://schemas.microsoft.com/office/powerpoint/2010/main" val="318524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944ED1A2-2506-04BA-1716-9B4A55458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110" r="3319"/>
          <a:stretch/>
        </p:blipFill>
        <p:spPr>
          <a:xfrm>
            <a:off x="266345" y="1728418"/>
            <a:ext cx="4305793" cy="2877839"/>
          </a:xfrm>
          <a:prstGeom prst="rect">
            <a:avLst/>
          </a:prstGeom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56D8DBD7-D3C2-3C99-CBD5-CDE6FECF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05" t="1134"/>
          <a:stretch/>
        </p:blipFill>
        <p:spPr>
          <a:xfrm>
            <a:off x="4773503" y="1728418"/>
            <a:ext cx="4241929" cy="2911873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there are more …</a:t>
            </a:r>
          </a:p>
        </p:txBody>
      </p:sp>
    </p:spTree>
    <p:extLst>
      <p:ext uri="{BB962C8B-B14F-4D97-AF65-F5344CB8AC3E}">
        <p14:creationId xmlns:p14="http://schemas.microsoft.com/office/powerpoint/2010/main" val="198021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more …</a:t>
            </a: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B21A70CD-F64D-7DCF-8C54-70ED83D76DD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tretch/>
        </p:blipFill>
        <p:spPr>
          <a:xfrm>
            <a:off x="1191374" y="1344592"/>
            <a:ext cx="6761252" cy="3592404"/>
          </a:xfrm>
        </p:spPr>
      </p:pic>
    </p:spTree>
    <p:extLst>
      <p:ext uri="{BB962C8B-B14F-4D97-AF65-F5344CB8AC3E}">
        <p14:creationId xmlns:p14="http://schemas.microsoft.com/office/powerpoint/2010/main" val="308644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even more …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4E8B49-8F70-BC4F-1407-7302F04959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714"/>
          <a:stretch/>
        </p:blipFill>
        <p:spPr>
          <a:xfrm>
            <a:off x="1466306" y="1514168"/>
            <a:ext cx="6211388" cy="3297412"/>
          </a:xfrm>
        </p:spPr>
      </p:pic>
    </p:spTree>
    <p:extLst>
      <p:ext uri="{BB962C8B-B14F-4D97-AF65-F5344CB8AC3E}">
        <p14:creationId xmlns:p14="http://schemas.microsoft.com/office/powerpoint/2010/main" val="161137728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2165</Words>
  <Application>Microsoft Office PowerPoint</Application>
  <PresentationFormat>On-screen Show (16:9)</PresentationFormat>
  <Paragraphs>397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ZX-Calculus</vt:lpstr>
      <vt:lpstr>What is ZX-Calculus?</vt:lpstr>
      <vt:lpstr>Applications</vt:lpstr>
      <vt:lpstr>Quantum Circuit optimization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Classical optimization</vt:lpstr>
      <vt:lpstr>T-Count Optimization</vt:lpstr>
      <vt:lpstr>Mathematical Background: Category Theory</vt:lpstr>
      <vt:lpstr>Extension: Monoidal Category</vt:lpstr>
      <vt:lpstr>Special morphisms in Monoidal Categories</vt:lpstr>
      <vt:lpstr>Extension: Symmetric Monoidal Category</vt:lpstr>
      <vt:lpstr>Extension: Compact Monoidal Category</vt:lpstr>
      <vt:lpstr>Example Network</vt:lpstr>
      <vt:lpstr>ZX-Notation</vt:lpstr>
      <vt:lpstr>Spiders</vt:lpstr>
      <vt:lpstr>Spiders as linear maps</vt:lpstr>
      <vt:lpstr>Spiders for Basis States</vt:lpstr>
      <vt:lpstr>Spiders for Pauli Matrices</vt:lpstr>
      <vt:lpstr>Spider for Identity Matrix</vt:lpstr>
      <vt:lpstr>Spider for Bell State</vt:lpstr>
      <vt:lpstr>Combining Spiders</vt:lpstr>
      <vt:lpstr>Calculating a Graph</vt:lpstr>
      <vt:lpstr>Example: CNOT</vt:lpstr>
      <vt:lpstr>Example: CNOT Parallel Sections</vt:lpstr>
      <vt:lpstr>Example: CNOT Sequential Sections</vt:lpstr>
      <vt:lpstr>Where to draw the Regions?</vt:lpstr>
      <vt:lpstr>Simplification Rules</vt:lpstr>
      <vt:lpstr>Spider Fusion</vt:lpstr>
      <vt:lpstr>Hopf Rule</vt:lpstr>
      <vt:lpstr>State Copy Rules</vt:lpstr>
      <vt:lpstr>Bi-Algebra Rule</vt:lpstr>
      <vt:lpstr>π-Commutation</vt:lpstr>
      <vt:lpstr>Color Change Rule</vt:lpstr>
      <vt:lpstr>Hadamard Gate</vt:lpstr>
      <vt:lpstr>Hadamard Gate Cancelation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From Quantum Circuits to ZX-Diagrams</vt:lpstr>
      <vt:lpstr>PowerPoint Presentation</vt:lpstr>
      <vt:lpstr>From Quantum Circuits to ZX-Diagrams</vt:lpstr>
      <vt:lpstr>Quellen</vt:lpstr>
      <vt:lpstr>Images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Lerchner</dc:creator>
  <cp:lastModifiedBy>Manuel Lerchner</cp:lastModifiedBy>
  <cp:revision>139</cp:revision>
  <cp:lastPrinted>2015-07-30T14:04:45Z</cp:lastPrinted>
  <dcterms:created xsi:type="dcterms:W3CDTF">2023-06-06T23:01:34Z</dcterms:created>
  <dcterms:modified xsi:type="dcterms:W3CDTF">2023-06-09T15:03:42Z</dcterms:modified>
</cp:coreProperties>
</file>